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3"/>
  </p:notesMasterIdLst>
  <p:sldIdLst>
    <p:sldId id="257" r:id="rId2"/>
  </p:sldIdLst>
  <p:sldSz cx="27432000" cy="36576000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20" userDrawn="1">
          <p15:clr>
            <a:srgbClr val="A4A3A4"/>
          </p15:clr>
        </p15:guide>
        <p15:guide id="2" pos="86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480"/>
    <a:srgbClr val="B4455A"/>
    <a:srgbClr val="8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7647" autoAdjust="0"/>
    <p:restoredTop sz="94660"/>
  </p:normalViewPr>
  <p:slideViewPr>
    <p:cSldViewPr snapToGrid="0" snapToObjects="1">
      <p:cViewPr varScale="1">
        <p:scale>
          <a:sx n="20" d="100"/>
          <a:sy n="20" d="100"/>
        </p:scale>
        <p:origin x="3006" y="78"/>
      </p:cViewPr>
      <p:guideLst>
        <p:guide orient="horz" pos="1152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9164F-6062-4939-9E7C-E788D992CFF1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13025" y="1257300"/>
            <a:ext cx="254635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77875" y="4840288"/>
            <a:ext cx="6216650" cy="39608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2596AD-FBF5-4854-919C-20ECDF457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8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0963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61925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42887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23850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04812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775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737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699" algn="l" defTabSz="76192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5985936"/>
            <a:ext cx="23317200" cy="12733867"/>
          </a:xfrm>
        </p:spPr>
        <p:txBody>
          <a:bodyPr anchor="b"/>
          <a:lstStyle>
            <a:lvl1pPr algn="ctr"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19210869"/>
            <a:ext cx="20574000" cy="8830731"/>
          </a:xfrm>
        </p:spPr>
        <p:txBody>
          <a:bodyPr/>
          <a:lstStyle>
            <a:lvl1pPr marL="0" indent="0" algn="ctr">
              <a:buNone/>
              <a:defRPr sz="7200"/>
            </a:lvl1pPr>
            <a:lvl2pPr marL="1371600" indent="0" algn="ctr">
              <a:buNone/>
              <a:defRPr sz="6000"/>
            </a:lvl2pPr>
            <a:lvl3pPr marL="2743200" indent="0" algn="ctr">
              <a:buNone/>
              <a:defRPr sz="5400"/>
            </a:lvl3pPr>
            <a:lvl4pPr marL="4114800" indent="0" algn="ctr">
              <a:buNone/>
              <a:defRPr sz="4800"/>
            </a:lvl4pPr>
            <a:lvl5pPr marL="5486400" indent="0" algn="ctr">
              <a:buNone/>
              <a:defRPr sz="4800"/>
            </a:lvl5pPr>
            <a:lvl6pPr marL="6858000" indent="0" algn="ctr">
              <a:buNone/>
              <a:defRPr sz="4800"/>
            </a:lvl6pPr>
            <a:lvl7pPr marL="8229600" indent="0" algn="ctr">
              <a:buNone/>
              <a:defRPr sz="4800"/>
            </a:lvl7pPr>
            <a:lvl8pPr marL="9601200" indent="0" algn="ctr">
              <a:buNone/>
              <a:defRPr sz="4800"/>
            </a:lvl8pPr>
            <a:lvl9pPr marL="10972800" indent="0" algn="ctr">
              <a:buNone/>
              <a:defRPr sz="4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3369-2878-4B93-99A3-771C56153E9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EEF5-2992-46C1-B662-EADD8C7CE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86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27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7" y="1947334"/>
            <a:ext cx="5915025" cy="3099646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2" y="1947334"/>
            <a:ext cx="17402175" cy="3099646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491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00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4" y="9118611"/>
            <a:ext cx="23660100" cy="15214597"/>
          </a:xfrm>
        </p:spPr>
        <p:txBody>
          <a:bodyPr anchor="b"/>
          <a:lstStyle>
            <a:lvl1pPr>
              <a:defRPr sz="1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4" y="24477144"/>
            <a:ext cx="23660100" cy="8000997"/>
          </a:xfrm>
        </p:spPr>
        <p:txBody>
          <a:bodyPr/>
          <a:lstStyle>
            <a:lvl1pPr marL="0" indent="0">
              <a:buNone/>
              <a:defRPr sz="7200">
                <a:solidFill>
                  <a:schemeClr val="tx1"/>
                </a:solidFill>
              </a:defRPr>
            </a:lvl1pPr>
            <a:lvl2pPr marL="137160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2pPr>
            <a:lvl3pPr marL="27432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114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4pPr>
            <a:lvl5pPr marL="54864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5pPr>
            <a:lvl6pPr marL="68580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6pPr>
            <a:lvl7pPr marL="82296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7pPr>
            <a:lvl8pPr marL="96012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8pPr>
            <a:lvl9pPr marL="1097280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63369-2878-4B93-99A3-771C56153E97}" type="datetimeFigureOut">
              <a:rPr lang="en-US" smtClean="0"/>
              <a:t>5/14/2019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2EEF5-2992-46C1-B662-EADD8C7CED8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spect="1"/>
          </p:cNvSpPr>
          <p:nvPr userDrawn="1"/>
        </p:nvSpPr>
        <p:spPr>
          <a:xfrm flipV="1">
            <a:off x="0" y="33782000"/>
            <a:ext cx="27432000" cy="2794000"/>
          </a:xfrm>
          <a:prstGeom prst="rect">
            <a:avLst/>
          </a:prstGeom>
          <a:gradFill flip="none" rotWithShape="1">
            <a:gsLst>
              <a:gs pos="90000">
                <a:srgbClr val="032480"/>
              </a:gs>
              <a:gs pos="100000">
                <a:srgbClr val="032480">
                  <a:alpha val="0"/>
                </a:srgbClr>
              </a:gs>
              <a:gs pos="0">
                <a:srgbClr val="032480">
                  <a:alpha val="65000"/>
                </a:srgb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8" name="Picture 12" descr="nsf1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5947145" y="34472076"/>
            <a:ext cx="913352" cy="162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13"/>
          <p:cNvSpPr txBox="1">
            <a:spLocks noChangeArrowheads="1"/>
          </p:cNvSpPr>
          <p:nvPr userDrawn="1"/>
        </p:nvSpPr>
        <p:spPr bwMode="auto">
          <a:xfrm>
            <a:off x="21066121" y="34883677"/>
            <a:ext cx="4677650" cy="1281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575" dirty="0">
                <a:solidFill>
                  <a:srgbClr val="FFFFFF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This project is funded by the NSF through </a:t>
            </a:r>
            <a:r>
              <a:rPr lang="en-US" sz="2575" dirty="0" smtClean="0">
                <a:solidFill>
                  <a:srgbClr val="FFFFFF"/>
                </a:solidFill>
                <a:latin typeface="Helvetica" pitchFamily="-111" charset="0"/>
                <a:ea typeface="Helvetica" pitchFamily="-111" charset="0"/>
                <a:cs typeface="Helvetica" pitchFamily="-111" charset="0"/>
              </a:rPr>
              <a:t>the Physics Frontier Center Program </a:t>
            </a:r>
            <a:endParaRPr lang="en-US" sz="2575" dirty="0">
              <a:solidFill>
                <a:srgbClr val="FFFFFF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6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9736667"/>
            <a:ext cx="11658600" cy="2320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9736667"/>
            <a:ext cx="11658600" cy="23207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72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1947342"/>
            <a:ext cx="23660100" cy="706966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6" y="8966203"/>
            <a:ext cx="11605020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6" y="13360400"/>
            <a:ext cx="11605020" cy="19651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2" y="8966203"/>
            <a:ext cx="11662173" cy="4394197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71600" indent="0">
              <a:buNone/>
              <a:defRPr sz="6000" b="1"/>
            </a:lvl2pPr>
            <a:lvl3pPr marL="2743200" indent="0">
              <a:buNone/>
              <a:defRPr sz="5400" b="1"/>
            </a:lvl3pPr>
            <a:lvl4pPr marL="4114800" indent="0">
              <a:buNone/>
              <a:defRPr sz="4800" b="1"/>
            </a:lvl4pPr>
            <a:lvl5pPr marL="5486400" indent="0">
              <a:buNone/>
              <a:defRPr sz="4800" b="1"/>
            </a:lvl5pPr>
            <a:lvl6pPr marL="6858000" indent="0">
              <a:buNone/>
              <a:defRPr sz="4800" b="1"/>
            </a:lvl6pPr>
            <a:lvl7pPr marL="8229600" indent="0">
              <a:buNone/>
              <a:defRPr sz="4800" b="1"/>
            </a:lvl7pPr>
            <a:lvl8pPr marL="9601200" indent="0">
              <a:buNone/>
              <a:defRPr sz="4800" b="1"/>
            </a:lvl8pPr>
            <a:lvl9pPr marL="10972800" indent="0">
              <a:buNone/>
              <a:defRPr sz="48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2" y="13360400"/>
            <a:ext cx="11662173" cy="1965113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319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76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3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5266275"/>
            <a:ext cx="13887450" cy="25992667"/>
          </a:xfrm>
        </p:spPr>
        <p:txBody>
          <a:bodyPr/>
          <a:lstStyle>
            <a:lvl1pPr>
              <a:defRPr sz="9600"/>
            </a:lvl1pPr>
            <a:lvl2pPr>
              <a:defRPr sz="84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23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2438400"/>
            <a:ext cx="8847534" cy="8534400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5266275"/>
            <a:ext cx="13887450" cy="25992667"/>
          </a:xfrm>
        </p:spPr>
        <p:txBody>
          <a:bodyPr anchor="t"/>
          <a:lstStyle>
            <a:lvl1pPr marL="0" indent="0">
              <a:buNone/>
              <a:defRPr sz="9600"/>
            </a:lvl1pPr>
            <a:lvl2pPr marL="1371600" indent="0">
              <a:buNone/>
              <a:defRPr sz="8400"/>
            </a:lvl2pPr>
            <a:lvl3pPr marL="2743200" indent="0">
              <a:buNone/>
              <a:defRPr sz="7200"/>
            </a:lvl3pPr>
            <a:lvl4pPr marL="4114800" indent="0">
              <a:buNone/>
              <a:defRPr sz="6000"/>
            </a:lvl4pPr>
            <a:lvl5pPr marL="5486400" indent="0">
              <a:buNone/>
              <a:defRPr sz="6000"/>
            </a:lvl5pPr>
            <a:lvl6pPr marL="6858000" indent="0">
              <a:buNone/>
              <a:defRPr sz="6000"/>
            </a:lvl6pPr>
            <a:lvl7pPr marL="8229600" indent="0">
              <a:buNone/>
              <a:defRPr sz="6000"/>
            </a:lvl7pPr>
            <a:lvl8pPr marL="9601200" indent="0">
              <a:buNone/>
              <a:defRPr sz="6000"/>
            </a:lvl8pPr>
            <a:lvl9pPr marL="10972800" indent="0">
              <a:buNone/>
              <a:defRPr sz="6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3" y="10972800"/>
            <a:ext cx="8847534" cy="20328469"/>
          </a:xfrm>
        </p:spPr>
        <p:txBody>
          <a:bodyPr/>
          <a:lstStyle>
            <a:lvl1pPr marL="0" indent="0">
              <a:buNone/>
              <a:defRPr sz="4800"/>
            </a:lvl1pPr>
            <a:lvl2pPr marL="1371600" indent="0">
              <a:buNone/>
              <a:defRPr sz="4200"/>
            </a:lvl2pPr>
            <a:lvl3pPr marL="2743200" indent="0">
              <a:buNone/>
              <a:defRPr sz="3600"/>
            </a:lvl3pPr>
            <a:lvl4pPr marL="4114800" indent="0">
              <a:buNone/>
              <a:defRPr sz="3000"/>
            </a:lvl4pPr>
            <a:lvl5pPr marL="5486400" indent="0">
              <a:buNone/>
              <a:defRPr sz="3000"/>
            </a:lvl5pPr>
            <a:lvl6pPr marL="6858000" indent="0">
              <a:buNone/>
              <a:defRPr sz="3000"/>
            </a:lvl6pPr>
            <a:lvl7pPr marL="8229600" indent="0">
              <a:buNone/>
              <a:defRPr sz="3000"/>
            </a:lvl7pPr>
            <a:lvl8pPr marL="9601200" indent="0">
              <a:buNone/>
              <a:defRPr sz="3000"/>
            </a:lvl8pPr>
            <a:lvl9pPr marL="10972800" indent="0">
              <a:buNone/>
              <a:defRPr sz="3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1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1947342"/>
            <a:ext cx="23660100" cy="7069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9736667"/>
            <a:ext cx="23660100" cy="23207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FC66C6-2FA0-5744-8AC7-5AD7F361DA93}" type="datetimeFigureOut">
              <a:rPr lang="en-US" smtClean="0"/>
              <a:pPr/>
              <a:t>5/14/2019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33900542"/>
            <a:ext cx="92583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33900542"/>
            <a:ext cx="6172200" cy="1947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C9300-2B3A-7243-9FBA-B5A52625D78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" y="2"/>
            <a:ext cx="27432000" cy="3880273"/>
          </a:xfrm>
          <a:prstGeom prst="rect">
            <a:avLst/>
          </a:prstGeom>
          <a:gradFill flip="none" rotWithShape="1">
            <a:gsLst>
              <a:gs pos="75000">
                <a:srgbClr val="032480">
                  <a:alpha val="65000"/>
                </a:srgbClr>
              </a:gs>
              <a:gs pos="100000">
                <a:srgbClr val="032480">
                  <a:alpha val="0"/>
                </a:srgbClr>
              </a:gs>
              <a:gs pos="53000">
                <a:srgbClr val="03248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8" name="Rectangle 7"/>
          <p:cNvSpPr>
            <a:spLocks/>
          </p:cNvSpPr>
          <p:nvPr userDrawn="1"/>
        </p:nvSpPr>
        <p:spPr>
          <a:xfrm flipV="1">
            <a:off x="1" y="34825284"/>
            <a:ext cx="27432000" cy="1750715"/>
          </a:xfrm>
          <a:prstGeom prst="rect">
            <a:avLst/>
          </a:prstGeom>
          <a:solidFill>
            <a:srgbClr val="0324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9" name="Picture 12" descr="nsf1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24734520" y="34831124"/>
            <a:ext cx="1668255" cy="1623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3"/>
          <p:cNvSpPr txBox="1">
            <a:spLocks noChangeArrowheads="1"/>
          </p:cNvSpPr>
          <p:nvPr userDrawn="1"/>
        </p:nvSpPr>
        <p:spPr bwMode="auto">
          <a:xfrm>
            <a:off x="14527529" y="35089931"/>
            <a:ext cx="9692641" cy="1224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52" kern="1200" dirty="0" smtClean="0">
                <a:solidFill>
                  <a:srgbClr val="FFFFFF"/>
                </a:solidFill>
                <a:effectLst/>
                <a:latin typeface="Arial" pitchFamily="-111" charset="0"/>
                <a:ea typeface="DejaVu Sans" charset="0"/>
                <a:cs typeface="DejaVu Sans" charset="0"/>
              </a:rPr>
              <a:t>This material is based upon work supported by the National Science Foundation under Grant No. PHY-1430152 (JINA Center for the Evolution of the Elements).</a:t>
            </a:r>
            <a:endParaRPr lang="en-US" sz="2943" dirty="0">
              <a:solidFill>
                <a:srgbClr val="FFFFFF"/>
              </a:solidFill>
              <a:latin typeface="Helvetica" pitchFamily="-111" charset="0"/>
              <a:ea typeface="Helvetica" pitchFamily="-111" charset="0"/>
              <a:cs typeface="Helvetica" pitchFamily="-111" charset="0"/>
            </a:endParaRPr>
          </a:p>
        </p:txBody>
      </p:sp>
      <p:pic>
        <p:nvPicPr>
          <p:cNvPr id="11" name="Picture 10" descr="JINA CEE only_rgb_vert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67" y="732605"/>
            <a:ext cx="2361534" cy="281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50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2743200" rtl="0" eaLnBrk="1" latinLnBrk="0" hangingPunct="1">
        <a:lnSpc>
          <a:spcPct val="90000"/>
        </a:lnSpc>
        <a:spcBef>
          <a:spcPct val="0"/>
        </a:spcBef>
        <a:buNone/>
        <a:defRPr sz="1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800" indent="-685800" algn="l" defTabSz="2743200" rtl="0" eaLnBrk="1" latinLnBrk="0" hangingPunct="1">
        <a:lnSpc>
          <a:spcPct val="90000"/>
        </a:lnSpc>
        <a:spcBef>
          <a:spcPts val="30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429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75438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9154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600" indent="-685800" algn="l" defTabSz="27432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43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114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864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2296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6012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800" algn="l" defTabSz="2743200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18285" y="732605"/>
            <a:ext cx="14595430" cy="2338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436" b="1" dirty="0">
                <a:solidFill>
                  <a:schemeClr val="bg1"/>
                </a:solidFill>
                <a:latin typeface="Tahoma" pitchFamily="-111" charset="0"/>
              </a:rPr>
              <a:t>This Exciting JINA Poster</a:t>
            </a:r>
            <a:r>
              <a:rPr lang="en-US" sz="4414" b="1" dirty="0">
                <a:solidFill>
                  <a:schemeClr val="bg1"/>
                </a:solidFill>
                <a:latin typeface="Tahoma" pitchFamily="-111" charset="0"/>
              </a:rPr>
              <a:t>
</a:t>
            </a:r>
            <a:r>
              <a:rPr lang="en-US" sz="2759" b="1" dirty="0">
                <a:solidFill>
                  <a:schemeClr val="bg1"/>
                </a:solidFill>
                <a:latin typeface="Tahoma" pitchFamily="-111" charset="0"/>
              </a:rPr>
              <a:t>Jane Researcher</a:t>
            </a:r>
            <a:r>
              <a:rPr lang="en-US" sz="2759" b="1" baseline="30000" dirty="0">
                <a:solidFill>
                  <a:schemeClr val="bg1"/>
                </a:solidFill>
                <a:latin typeface="Tahoma" pitchFamily="-111" charset="0"/>
              </a:rPr>
              <a:t>1,2</a:t>
            </a:r>
            <a:r>
              <a:rPr lang="en-US" sz="2759" b="1" dirty="0">
                <a:solidFill>
                  <a:schemeClr val="bg1"/>
                </a:solidFill>
                <a:latin typeface="Tahoma" pitchFamily="-111" charset="0"/>
              </a:rPr>
              <a:t>, Robert Colleague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ahoma" pitchFamily="-111" charset="0"/>
                <a:ea typeface="Tahoma" pitchFamily="-111" charset="0"/>
                <a:cs typeface="Tahoma" pitchFamily="-111" charset="0"/>
              </a:rPr>
              <a:t>1 Department of Physics, University of  … City, State, Zip, USA.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Tahoma" pitchFamily="-111" charset="0"/>
                <a:ea typeface="Tahoma" pitchFamily="-111" charset="0"/>
                <a:cs typeface="Tahoma" pitchFamily="-111" charset="0"/>
              </a:rPr>
              <a:t>2 JINA-CEE, Michigan State University, East Lansing, MI, 48823, USA.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84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1279</TotalTime>
  <Words>4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DejaVu Sans</vt:lpstr>
      <vt:lpstr>Helvetica</vt:lpstr>
      <vt:lpstr>Tahoma</vt:lpstr>
      <vt:lpstr>Office Theme</vt:lpstr>
      <vt:lpstr>PowerPoint Presentation</vt:lpstr>
    </vt:vector>
  </TitlesOfParts>
  <Manager/>
  <Company>NSCL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Simon, Lena</dc:creator>
  <cp:keywords/>
  <dc:description/>
  <cp:lastModifiedBy>Welch, Dawn</cp:lastModifiedBy>
  <cp:revision>9</cp:revision>
  <cp:lastPrinted>2013-04-26T18:11:56Z</cp:lastPrinted>
  <dcterms:created xsi:type="dcterms:W3CDTF">2017-02-20T21:20:46Z</dcterms:created>
  <dcterms:modified xsi:type="dcterms:W3CDTF">2019-05-14T15:15:33Z</dcterms:modified>
  <cp:category/>
</cp:coreProperties>
</file>